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5"/>
  </p:notesMasterIdLst>
  <p:handoutMasterIdLst>
    <p:handoutMasterId r:id="rId16"/>
  </p:handoutMasterIdLst>
  <p:sldIdLst>
    <p:sldId id="725" r:id="rId5"/>
    <p:sldId id="347" r:id="rId6"/>
    <p:sldId id="320" r:id="rId7"/>
    <p:sldId id="307" r:id="rId8"/>
    <p:sldId id="435" r:id="rId9"/>
    <p:sldId id="716" r:id="rId10"/>
    <p:sldId id="715" r:id="rId11"/>
    <p:sldId id="724" r:id="rId12"/>
    <p:sldId id="720" r:id="rId13"/>
    <p:sldId id="30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pson, Lysha" initials="TL" lastIdx="2" clrIdx="0">
    <p:extLst>
      <p:ext uri="{19B8F6BF-5375-455C-9EA6-DF929625EA0E}">
        <p15:presenceInfo xmlns:p15="http://schemas.microsoft.com/office/powerpoint/2012/main" userId="S::lysha.thompson@gwent.police.uk::a85a1abd-3bea-46c3-9796-f45270798d28" providerId="AD"/>
      </p:ext>
    </p:extLst>
  </p:cmAuthor>
  <p:cmAuthor id="2" name="Evans, Clark" initials="EC" lastIdx="1" clrIdx="1">
    <p:extLst>
      <p:ext uri="{19B8F6BF-5375-455C-9EA6-DF929625EA0E}">
        <p15:presenceInfo xmlns:p15="http://schemas.microsoft.com/office/powerpoint/2012/main" userId="S::clark.evans@gwent.police.uk::93a59451-5e6a-45bf-8110-87919940d7e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8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A67"/>
    <a:srgbClr val="0D2B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BB7EA5-00BE-4D6C-80D5-0C5B9046248A}" v="86" dt="2026-06-25T10:34:40"/>
    <p1510:client id="{36668F3A-1900-4D60-961C-DA194D6AE79E}" v="308" dt="2026-06-25T14:25:25.809"/>
    <p1510:client id="{58AE69F8-4711-4A1D-9EFF-8616C3E079D7}" v="6" dt="2026-06-25T15:49:43.748"/>
    <p1510:client id="{6297E4AA-3570-45FF-A171-09628ED3AC8B}" v="3" dt="2026-06-25T10:30:36.285"/>
    <p1510:client id="{9395550E-A109-4842-AB32-DD6DBD434331}" v="1348" dt="2026-06-25T12:48:45.586"/>
    <p1510:client id="{E55377F6-8E94-4776-81B1-D46426FAE47C}" v="103" dt="2026-06-25T11:57:35.308"/>
    <p1510:client id="{EDAAD027-4912-4EAA-AE6D-378B7F2F3857}" v="464" dt="2026-06-25T18:44:21.1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BEEBD6-E767-A64E-967A-6B73CB1B50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59A22C-BE02-774E-9513-05469B2929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D339A-96F6-E041-920A-ADF0CA63CD2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9C56D9-CAB5-064C-9D79-1C2A599E68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E90338-B1CF-8145-AE6D-75EF2ED3AC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DB404-999C-8E45-9CC0-62A59EBAC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26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E99C4-5654-BA4B-B82A-F5D7BE6E47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3717A-C6E4-1C46-B1FA-B9E4FCE26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9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GB" b="1" dirty="0"/>
              <a:t>Subtitle – Arial: Bold. Sentence case. 24 Pt.</a:t>
            </a:r>
            <a:endParaRPr lang="en-GB" dirty="0"/>
          </a:p>
          <a:p>
            <a:r>
              <a:rPr lang="en-GB" dirty="0"/>
              <a:t> </a:t>
            </a:r>
          </a:p>
          <a:p>
            <a:r>
              <a:rPr lang="en-GB" b="1" dirty="0"/>
              <a:t>Main text </a:t>
            </a:r>
            <a:r>
              <a:rPr lang="en-GB" dirty="0"/>
              <a:t>– Arial: Reg. Sentence case. 20 Pt.</a:t>
            </a:r>
          </a:p>
          <a:p>
            <a:r>
              <a:rPr lang="en-GB" b="1" dirty="0"/>
              <a:t> </a:t>
            </a:r>
            <a:endParaRPr lang="en-GB" dirty="0"/>
          </a:p>
          <a:p>
            <a:pPr lvl="0"/>
            <a:r>
              <a:rPr lang="en-GB" b="1" dirty="0"/>
              <a:t>Bullet Points</a:t>
            </a:r>
            <a:r>
              <a:rPr lang="en-GB" dirty="0"/>
              <a:t> – Arial: Reg. Sentence case. 20 Pt. Line Spacing 1.5.</a:t>
            </a:r>
          </a:p>
          <a:p>
            <a:pPr lvl="0"/>
            <a:endParaRPr lang="en-GB" dirty="0"/>
          </a:p>
          <a:p>
            <a:pPr lvl="0"/>
            <a:r>
              <a:rPr lang="en-GB" b="1" dirty="0"/>
              <a:t>Bold where appropriate.</a:t>
            </a:r>
          </a:p>
          <a:p>
            <a:pPr lvl="0"/>
            <a:endParaRPr lang="en-GB" b="1" dirty="0"/>
          </a:p>
          <a:p>
            <a:pPr lvl="0"/>
            <a:r>
              <a:rPr lang="en-GB" b="1" dirty="0"/>
              <a:t>Alternate slide formats between Left &amp; Right.</a:t>
            </a:r>
            <a:endParaRPr lang="en-GB" dirty="0"/>
          </a:p>
          <a:p>
            <a:r>
              <a:rPr lang="en-GB" b="1" dirty="0"/>
              <a:t> </a:t>
            </a:r>
            <a:endParaRPr lang="en-GB" dirty="0"/>
          </a:p>
          <a:p>
            <a:r>
              <a:rPr lang="en-GB" b="1" dirty="0"/>
              <a:t>Do not:</a:t>
            </a:r>
            <a:endParaRPr lang="en-GB" dirty="0"/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Change text colour.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Enlarge text size.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Move content over background images.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BAB3717A-C6E4-1C46-B1FA-B9E4FCE261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084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BFD57-DB3A-969E-1C98-E041E55CA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6C1664-BA8D-E917-0BF6-6BF3ACDBFC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EB8F66-6A9A-7D25-062A-A6FD35748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45C43E-D5A7-54B1-103B-7F0CBF92B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B3717A-C6E4-1C46-B1FA-B9E4FCE2618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094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83EDB-67F1-B139-9B7E-62F2D7C7B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D2D99D-1037-2663-C570-2D5359F44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EFB88E-264F-B6FF-EC58-2B02AFB95D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44F92-177D-6673-7F93-376E0D1F96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B3717A-C6E4-1C46-B1FA-B9E4FCE2618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919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92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72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57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5FD0074-E8E6-7644-9642-73159A1803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288" y="-33864"/>
            <a:ext cx="12372722" cy="6937975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91E5A6D0-32FB-FF4D-8A67-7D62F68F0C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043" y="2337059"/>
            <a:ext cx="7320370" cy="1986968"/>
          </a:xfrm>
        </p:spPr>
        <p:txBody>
          <a:bodyPr anchor="t">
            <a:noAutofit/>
          </a:bodyPr>
          <a:lstStyle>
            <a:lvl1pPr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EDIT.</a:t>
            </a:r>
            <a:br>
              <a:rPr lang="en-GB"/>
            </a:br>
            <a:r>
              <a:rPr lang="en-GB"/>
              <a:t>ARIAL: BOLD. 48 Pt.</a:t>
            </a:r>
            <a:br>
              <a:rPr lang="en-GB"/>
            </a:br>
            <a:r>
              <a:rPr lang="en-GB"/>
              <a:t>UPPER CASE.</a:t>
            </a:r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7285588-E5F6-BF4B-8B10-548390FCF4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614" y="5137904"/>
            <a:ext cx="4010912" cy="411163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11/11/2020 or 2021 | 22</a:t>
            </a:r>
          </a:p>
        </p:txBody>
      </p:sp>
    </p:spTree>
    <p:extLst>
      <p:ext uri="{BB962C8B-B14F-4D97-AF65-F5344CB8AC3E}">
        <p14:creationId xmlns:p14="http://schemas.microsoft.com/office/powerpoint/2010/main" val="352419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5000"/>
    </mc:Choice>
    <mc:Fallback xmlns="">
      <p:transition advTm="15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B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4331D5-D6A9-514B-9148-A6C76A6E83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30326" y="-10287"/>
            <a:ext cx="12318905" cy="6907797"/>
          </a:xfrm>
          <a:prstGeom prst="rect">
            <a:avLst/>
          </a:prstGeom>
        </p:spPr>
      </p:pic>
      <p:sp>
        <p:nvSpPr>
          <p:cNvPr id="9" name="Title 12">
            <a:extLst>
              <a:ext uri="{FF2B5EF4-FFF2-40B4-BE49-F238E27FC236}">
                <a16:creationId xmlns:a16="http://schemas.microsoft.com/office/drawing/2014/main" id="{1AF672B3-DB79-7245-A6C3-18799E0E07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4916" y="118263"/>
            <a:ext cx="10089259" cy="584775"/>
          </a:xfrm>
        </p:spPr>
        <p:txBody>
          <a:bodyPr anchor="ctr">
            <a:noAutofit/>
          </a:bodyPr>
          <a:lstStyle>
            <a:lvl1pPr>
              <a:defRPr sz="32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– ARIAL: BOLD. 32 Pt.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51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5000"/>
    </mc:Choice>
    <mc:Fallback xmlns="">
      <p:transition advTm="15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7B339D-C6E7-7E48-8ADE-8F00E3236A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56265" y="-37659"/>
            <a:ext cx="12315423" cy="6905844"/>
          </a:xfrm>
          <a:prstGeom prst="rect">
            <a:avLst/>
          </a:prstGeom>
        </p:spPr>
      </p:pic>
      <p:sp>
        <p:nvSpPr>
          <p:cNvPr id="9" name="Title 12">
            <a:extLst>
              <a:ext uri="{FF2B5EF4-FFF2-40B4-BE49-F238E27FC236}">
                <a16:creationId xmlns:a16="http://schemas.microsoft.com/office/drawing/2014/main" id="{26631E9E-E491-334B-BC32-323827EFA6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4209" y="118263"/>
            <a:ext cx="10090768" cy="584775"/>
          </a:xfrm>
        </p:spPr>
        <p:txBody>
          <a:bodyPr anchor="ctr">
            <a:noAutofit/>
          </a:bodyPr>
          <a:lstStyle>
            <a:lvl1pPr>
              <a:defRPr sz="32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– ARIAL: BOLD. 32 Pt.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06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5000"/>
    </mc:Choice>
    <mc:Fallback xmlns="">
      <p:transition advTm="15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FCE98D-965B-764C-BE45-1882026B91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25756" y="-277667"/>
            <a:ext cx="12243512" cy="6916377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91E5A6D0-32FB-FF4D-8A67-7D62F68F0C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043" y="1975209"/>
            <a:ext cx="7320370" cy="1091941"/>
          </a:xfrm>
        </p:spPr>
        <p:txBody>
          <a:bodyPr anchor="t">
            <a:noAutofit/>
          </a:bodyPr>
          <a:lstStyle>
            <a:lvl1pPr>
              <a:defRPr sz="40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TITLE (CYM)</a:t>
            </a:r>
            <a:br>
              <a:rPr lang="en-GB" dirty="0"/>
            </a:br>
            <a:r>
              <a:rPr lang="en-GB" dirty="0"/>
              <a:t>CLICK TO EDIT.</a:t>
            </a:r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7285588-E5F6-BF4B-8B10-548390FCF4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614" y="5137904"/>
            <a:ext cx="4010912" cy="411163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 b="1" i="0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11/11/2023 or 2023 | 24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3E9239-4EF8-4B7C-405A-520AE28221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613" y="3309938"/>
            <a:ext cx="6320665" cy="1659627"/>
          </a:xfrm>
        </p:spPr>
        <p:txBody>
          <a:bodyPr>
            <a:normAutofit/>
          </a:bodyPr>
          <a:lstStyle>
            <a:lvl1pPr marL="0" indent="0">
              <a:buNone/>
              <a:defRPr sz="4000" b="1">
                <a:solidFill>
                  <a:srgbClr val="0D2B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 (ENG)</a:t>
            </a:r>
            <a:br>
              <a:rPr lang="en-GB" dirty="0"/>
            </a:br>
            <a:r>
              <a:rPr lang="en-GB" dirty="0"/>
              <a:t>CLICK TO EDIT.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C7B514-941B-9741-645C-0AA8C65B36CE}"/>
              </a:ext>
            </a:extLst>
          </p:cNvPr>
          <p:cNvCxnSpPr/>
          <p:nvPr userDrawn="1"/>
        </p:nvCxnSpPr>
        <p:spPr>
          <a:xfrm>
            <a:off x="367799" y="3180522"/>
            <a:ext cx="6480261" cy="0"/>
          </a:xfrm>
          <a:prstGeom prst="line">
            <a:avLst/>
          </a:prstGeom>
          <a:ln w="57150" cap="rnd">
            <a:solidFill>
              <a:srgbClr val="0D2B6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651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70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710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08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6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039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19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01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62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4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2187DB6-8F05-DA14-40A7-57DAE2EBE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14" y="1980327"/>
            <a:ext cx="7320370" cy="1091941"/>
          </a:xfrm>
        </p:spPr>
        <p:txBody>
          <a:bodyPr/>
          <a:lstStyle/>
          <a:p>
            <a:r>
              <a:rPr lang="en-US" sz="3200" dirty="0"/>
              <a:t>Caerphilly North</a:t>
            </a:r>
            <a:br>
              <a:rPr lang="en-US" sz="3200" dirty="0"/>
            </a:br>
            <a:r>
              <a:rPr lang="en-US" sz="3200" dirty="0" err="1"/>
              <a:t>Neighbourhood</a:t>
            </a:r>
            <a:r>
              <a:rPr lang="en-US" sz="3200" dirty="0"/>
              <a:t> Policing Team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42580B-9350-2352-A91E-3ED8E28FBE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8614" y="4781528"/>
            <a:ext cx="4010912" cy="411163"/>
          </a:xfrm>
        </p:spPr>
        <p:txBody>
          <a:bodyPr/>
          <a:lstStyle/>
          <a:p>
            <a:r>
              <a:rPr lang="en-US" dirty="0"/>
              <a:t>June 26’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5A45401-A187-E95A-72FE-6F0539BF5B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8613" y="3288145"/>
            <a:ext cx="5767387" cy="1256547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  <a:p>
            <a:r>
              <a:rPr lang="en-US" dirty="0"/>
              <a:t>Monthly Police Inspector Surgery</a:t>
            </a:r>
          </a:p>
          <a:p>
            <a:r>
              <a:rPr lang="en-US" dirty="0" err="1">
                <a:latin typeface="Arial"/>
                <a:cs typeface="Arial"/>
              </a:rPr>
              <a:t>Bargoed</a:t>
            </a:r>
            <a:r>
              <a:rPr lang="en-US" dirty="0">
                <a:latin typeface="Arial"/>
                <a:cs typeface="Arial"/>
              </a:rPr>
              <a:t> Wards</a:t>
            </a:r>
          </a:p>
        </p:txBody>
      </p:sp>
    </p:spTree>
    <p:extLst>
      <p:ext uri="{BB962C8B-B14F-4D97-AF65-F5344CB8AC3E}">
        <p14:creationId xmlns:p14="http://schemas.microsoft.com/office/powerpoint/2010/main" val="3189308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2F8BC-0A99-4D14-849E-A753EE593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Matters raised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EA75E9F1-82F8-40DA-FEB3-7A83F1DEFD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430456"/>
              </p:ext>
            </p:extLst>
          </p:nvPr>
        </p:nvGraphicFramePr>
        <p:xfrm>
          <a:off x="2010863" y="930285"/>
          <a:ext cx="7287669" cy="4490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9849">
                  <a:extLst>
                    <a:ext uri="{9D8B030D-6E8A-4147-A177-3AD203B41FA5}">
                      <a16:colId xmlns:a16="http://schemas.microsoft.com/office/drawing/2014/main" val="2171898236"/>
                    </a:ext>
                  </a:extLst>
                </a:gridCol>
                <a:gridCol w="2138910">
                  <a:extLst>
                    <a:ext uri="{9D8B030D-6E8A-4147-A177-3AD203B41FA5}">
                      <a16:colId xmlns:a16="http://schemas.microsoft.com/office/drawing/2014/main" val="1219360595"/>
                    </a:ext>
                  </a:extLst>
                </a:gridCol>
                <a:gridCol w="2138910">
                  <a:extLst>
                    <a:ext uri="{9D8B030D-6E8A-4147-A177-3AD203B41FA5}">
                      <a16:colId xmlns:a16="http://schemas.microsoft.com/office/drawing/2014/main" val="1180914157"/>
                    </a:ext>
                  </a:extLst>
                </a:gridCol>
              </a:tblGrid>
              <a:tr h="1203846">
                <a:tc>
                  <a:txBody>
                    <a:bodyPr/>
                    <a:lstStyle/>
                    <a:p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Calibri"/>
                        </a:rPr>
                        <a:t>Bargoed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Calibri"/>
                        </a:rPr>
                        <a:t> &amp; Gilfach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chemeClr val="tx1"/>
                          </a:solidFill>
                          <a:latin typeface="Calibri"/>
                        </a:rPr>
                        <a:t>Nil Raised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600" b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972498"/>
                  </a:ext>
                </a:extLst>
              </a:tr>
              <a:tr h="1095636">
                <a:tc>
                  <a:txBody>
                    <a:bodyPr/>
                    <a:lstStyle/>
                    <a:p>
                      <a:r>
                        <a:rPr lang="en-US" sz="3200" b="1" err="1">
                          <a:latin typeface="Calibri"/>
                        </a:rPr>
                        <a:t>Aberbargoed</a:t>
                      </a:r>
                      <a:endParaRPr lang="en-US" sz="3200" b="1" dirty="0" err="1"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latin typeface="Calibri"/>
                        </a:rPr>
                        <a:t>Nil Raised</a:t>
                      </a:r>
                      <a:endParaRPr lang="en-US" sz="1600" b="0" dirty="0">
                        <a:latin typeface="Calibri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600" b="0">
                        <a:latin typeface="Calibri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413629"/>
                  </a:ext>
                </a:extLst>
              </a:tr>
              <a:tr h="1095636">
                <a:tc>
                  <a:txBody>
                    <a:bodyPr/>
                    <a:lstStyle/>
                    <a:p>
                      <a:r>
                        <a:rPr lang="en-US" sz="3200" b="1" dirty="0">
                          <a:latin typeface="Calibri"/>
                        </a:rPr>
                        <a:t>St </a:t>
                      </a:r>
                      <a:r>
                        <a:rPr lang="en-US" sz="3200" b="1" dirty="0" err="1">
                          <a:latin typeface="Calibri"/>
                        </a:rPr>
                        <a:t>Cattwg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latin typeface="Calibri"/>
                        </a:rPr>
                        <a:t>Nil raised</a:t>
                      </a:r>
                      <a:endParaRPr lang="en-US" sz="1600" b="0" dirty="0">
                        <a:latin typeface="Calibri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600" b="0">
                        <a:latin typeface="Calibri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008168"/>
                  </a:ext>
                </a:extLst>
              </a:tr>
              <a:tr h="1095636">
                <a:tc>
                  <a:txBody>
                    <a:bodyPr/>
                    <a:lstStyle/>
                    <a:p>
                      <a:r>
                        <a:rPr lang="en-US" sz="3200" b="1" err="1">
                          <a:latin typeface="Calibri"/>
                        </a:rPr>
                        <a:t>Pengam</a:t>
                      </a:r>
                      <a:endParaRPr lang="en-US" sz="3200" b="1" dirty="0" err="1"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dirty="0">
                          <a:latin typeface="Calibri"/>
                        </a:rPr>
                        <a:t>Ward Manager dealing with ongoing </a:t>
                      </a:r>
                      <a:r>
                        <a:rPr lang="en-US" sz="1600" b="0" dirty="0" err="1">
                          <a:latin typeface="Calibri"/>
                        </a:rPr>
                        <a:t>n'hood</a:t>
                      </a:r>
                      <a:r>
                        <a:rPr lang="en-US" sz="1600" b="0" dirty="0">
                          <a:latin typeface="Calibri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</a:rPr>
                        <a:t>dsiputes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>
                          <a:latin typeface="Calibri"/>
                        </a:rPr>
                        <a:t>Updates </a:t>
                      </a:r>
                      <a:r>
                        <a:rPr lang="en-US" sz="1600" b="0" err="1">
                          <a:latin typeface="Calibri"/>
                        </a:rPr>
                        <a:t>discusse</a:t>
                      </a:r>
                      <a:r>
                        <a:rPr lang="en-US" sz="1600" b="0">
                          <a:latin typeface="Calibri"/>
                        </a:rPr>
                        <a:t>d.</a:t>
                      </a:r>
                      <a:endParaRPr lang="en-US" sz="1600" b="0" dirty="0">
                        <a:latin typeface="Calibri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94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37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5000"/>
    </mc:Choice>
    <mc:Fallback xmlns="">
      <p:transition advTm="1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9AF11-811D-8AB9-6DD5-FC34F0F39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Welcome</a:t>
            </a:r>
            <a:endParaRPr lang="en-US"/>
          </a:p>
        </p:txBody>
      </p:sp>
      <p:pic>
        <p:nvPicPr>
          <p:cNvPr id="4" name="Picture 3" descr="A close-up of a person&#10;&#10;AI-generated content may be incorrect.">
            <a:extLst>
              <a:ext uri="{FF2B5EF4-FFF2-40B4-BE49-F238E27FC236}">
                <a16:creationId xmlns:a16="http://schemas.microsoft.com/office/drawing/2014/main" id="{874BCAD0-3FC4-8302-61F9-EC8388986D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83" r="-3" b="23951"/>
          <a:stretch/>
        </p:blipFill>
        <p:spPr>
          <a:xfrm>
            <a:off x="3435107" y="956938"/>
            <a:ext cx="2279595" cy="3405168"/>
          </a:xfrm>
          <a:prstGeom prst="rect">
            <a:avLst/>
          </a:prstGeom>
        </p:spPr>
      </p:pic>
      <p:pic>
        <p:nvPicPr>
          <p:cNvPr id="6" name="Picture 6" descr="A person with a beard and mustache&#10;&#10;AI-generated content may be incorrect.">
            <a:extLst>
              <a:ext uri="{FF2B5EF4-FFF2-40B4-BE49-F238E27FC236}">
                <a16:creationId xmlns:a16="http://schemas.microsoft.com/office/drawing/2014/main" id="{1D136C42-DA23-A8A0-48DF-456440EF2F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6" r="2441" b="-1"/>
          <a:stretch/>
        </p:blipFill>
        <p:spPr>
          <a:xfrm>
            <a:off x="7402994" y="965365"/>
            <a:ext cx="2610025" cy="33985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37B69E-7451-388F-5F26-CEEB84A7DB83}"/>
              </a:ext>
            </a:extLst>
          </p:cNvPr>
          <p:cNvSpPr txBox="1"/>
          <p:nvPr/>
        </p:nvSpPr>
        <p:spPr>
          <a:xfrm>
            <a:off x="3505200" y="4693920"/>
            <a:ext cx="3261360" cy="10668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33C633-5D9D-2CF4-AB7E-03265F3582EA}"/>
              </a:ext>
            </a:extLst>
          </p:cNvPr>
          <p:cNvSpPr txBox="1"/>
          <p:nvPr/>
        </p:nvSpPr>
        <p:spPr>
          <a:xfrm>
            <a:off x="3295649" y="4781550"/>
            <a:ext cx="3819525" cy="9144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C1B4E7-C38F-D0E7-652A-46312817B804}"/>
              </a:ext>
            </a:extLst>
          </p:cNvPr>
          <p:cNvSpPr txBox="1"/>
          <p:nvPr/>
        </p:nvSpPr>
        <p:spPr>
          <a:xfrm>
            <a:off x="3043414" y="4657724"/>
            <a:ext cx="33909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Inspector </a:t>
            </a:r>
            <a:endParaRPr lang="en-US"/>
          </a:p>
          <a:p>
            <a:pPr algn="ctr"/>
            <a:r>
              <a:rPr lang="en-US" b="1"/>
              <a:t>Lysha Thompson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ACA426-9B33-D038-4EC9-239A5BB1E7A5}"/>
              </a:ext>
            </a:extLst>
          </p:cNvPr>
          <p:cNvSpPr txBox="1"/>
          <p:nvPr/>
        </p:nvSpPr>
        <p:spPr>
          <a:xfrm>
            <a:off x="7118702" y="4657725"/>
            <a:ext cx="33909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latin typeface="Calibri"/>
                <a:ea typeface="Calibri"/>
                <a:cs typeface="Calibri"/>
              </a:rPr>
              <a:t>Ps 1555 </a:t>
            </a:r>
            <a:endParaRPr lang="en-US" b="1"/>
          </a:p>
          <a:p>
            <a:pPr algn="ctr"/>
            <a:r>
              <a:rPr lang="en-US" b="1">
                <a:latin typeface="Calibri"/>
                <a:ea typeface="Calibri"/>
                <a:cs typeface="Calibri"/>
              </a:rPr>
              <a:t>Thomas Brookes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9283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5000"/>
    </mc:Choice>
    <mc:Fallback xmlns="">
      <p:transition advTm="1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BFE1B-3D7C-86B9-4E8D-33DAB4E13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Bargoed Neighbourhood Team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59B7E4-0014-247C-3E07-91D1E4BE6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792" y="3976797"/>
            <a:ext cx="1841500" cy="2868613"/>
          </a:xfrm>
          <a:prstGeom prst="rect">
            <a:avLst/>
          </a:prstGeom>
        </p:spPr>
      </p:pic>
      <p:pic>
        <p:nvPicPr>
          <p:cNvPr id="4" name="Picture 3" descr="A close-up of a person&#10;&#10;AI-generated content may be incorrect.">
            <a:extLst>
              <a:ext uri="{FF2B5EF4-FFF2-40B4-BE49-F238E27FC236}">
                <a16:creationId xmlns:a16="http://schemas.microsoft.com/office/drawing/2014/main" id="{AB1C49A7-9593-887F-8E16-7261A753A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231" y="3968476"/>
            <a:ext cx="2058402" cy="2869865"/>
          </a:xfrm>
          <a:prstGeom prst="rect">
            <a:avLst/>
          </a:prstGeom>
        </p:spPr>
      </p:pic>
      <p:pic>
        <p:nvPicPr>
          <p:cNvPr id="6" name="Picture 5" descr="A collage of two men&#10;&#10;AI-generated content may be incorrect.">
            <a:extLst>
              <a:ext uri="{FF2B5EF4-FFF2-40B4-BE49-F238E27FC236}">
                <a16:creationId xmlns:a16="http://schemas.microsoft.com/office/drawing/2014/main" id="{F7B9B5B3-A2F4-42E0-E95E-5035251CF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0913" y="701675"/>
            <a:ext cx="3876675" cy="3248025"/>
          </a:xfrm>
          <a:prstGeom prst="rect">
            <a:avLst/>
          </a:prstGeom>
        </p:spPr>
      </p:pic>
      <p:pic>
        <p:nvPicPr>
          <p:cNvPr id="8" name="Picture 7" descr="A person with short hair wearing a black jacket&#10;&#10;AI-generated content may be incorrect.">
            <a:extLst>
              <a:ext uri="{FF2B5EF4-FFF2-40B4-BE49-F238E27FC236}">
                <a16:creationId xmlns:a16="http://schemas.microsoft.com/office/drawing/2014/main" id="{7E1B58C7-ADCB-77BB-9BAD-8553E4FAF1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7888" y="3957638"/>
            <a:ext cx="1935162" cy="2879725"/>
          </a:xfrm>
          <a:prstGeom prst="rect">
            <a:avLst/>
          </a:prstGeom>
        </p:spPr>
      </p:pic>
      <p:pic>
        <p:nvPicPr>
          <p:cNvPr id="3" name="Picture 2" descr="A close-up of a person&#10;&#10;AI-generated content may be incorrect.">
            <a:extLst>
              <a:ext uri="{FF2B5EF4-FFF2-40B4-BE49-F238E27FC236}">
                <a16:creationId xmlns:a16="http://schemas.microsoft.com/office/drawing/2014/main" id="{0FB5F0CC-6B36-52C8-4DA7-FF4235432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3374" y="3990582"/>
            <a:ext cx="1963152" cy="28666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124F2B-3803-ADAC-94CD-325D890AE5E8}"/>
              </a:ext>
            </a:extLst>
          </p:cNvPr>
          <p:cNvSpPr txBox="1"/>
          <p:nvPr/>
        </p:nvSpPr>
        <p:spPr>
          <a:xfrm>
            <a:off x="6291373" y="880458"/>
            <a:ext cx="5218176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/>
                <a:ea typeface="Calibri"/>
                <a:cs typeface="Calibri"/>
              </a:rPr>
              <a:t>Additional Ward Manager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PC 1888 Leah Durham – </a:t>
            </a:r>
            <a:r>
              <a:rPr lang="en-US" dirty="0" err="1">
                <a:latin typeface="Calibri"/>
                <a:ea typeface="Calibri"/>
                <a:cs typeface="Calibri"/>
              </a:rPr>
              <a:t>Aberbargoed</a:t>
            </a:r>
            <a:r>
              <a:rPr lang="en-US" dirty="0">
                <a:latin typeface="Calibri"/>
                <a:ea typeface="Calibri"/>
                <a:cs typeface="Calibri"/>
              </a:rPr>
              <a:t> and </a:t>
            </a:r>
            <a:r>
              <a:rPr lang="en-US" dirty="0" err="1">
                <a:latin typeface="Calibri"/>
                <a:ea typeface="Calibri"/>
                <a:cs typeface="Calibri"/>
              </a:rPr>
              <a:t>Pengam</a:t>
            </a:r>
            <a:endParaRPr lang="en-US">
              <a:latin typeface="Calibri"/>
              <a:ea typeface="Calibri"/>
              <a:cs typeface="Calibri"/>
            </a:endParaRP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PCSO Victoria Williams 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Maternity Leave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1 New PCSO started </a:t>
            </a:r>
            <a:r>
              <a:rPr lang="en-US">
                <a:latin typeface="Calibri"/>
                <a:ea typeface="Calibri"/>
                <a:cs typeface="Calibri"/>
              </a:rPr>
              <a:t>8 - week</a:t>
            </a:r>
            <a:r>
              <a:rPr lang="en-US" dirty="0">
                <a:latin typeface="Calibri"/>
                <a:ea typeface="Calibri"/>
                <a:cs typeface="Calibri"/>
              </a:rPr>
              <a:t> tutorship period this week.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b="1" dirty="0">
                <a:latin typeface="Calibri"/>
                <a:ea typeface="Calibri"/>
                <a:cs typeface="Calibri"/>
              </a:rPr>
              <a:t>Welcome to PCSO 566 </a:t>
            </a:r>
            <a:r>
              <a:rPr lang="en-US" b="1" dirty="0" err="1">
                <a:latin typeface="Calibri"/>
                <a:ea typeface="Calibri"/>
                <a:cs typeface="Calibri"/>
              </a:rPr>
              <a:t>Llewis</a:t>
            </a:r>
            <a:r>
              <a:rPr lang="en-US" b="1" dirty="0">
                <a:latin typeface="Calibri"/>
                <a:ea typeface="Calibri"/>
                <a:cs typeface="Calibri"/>
              </a:rPr>
              <a:t> Healan</a:t>
            </a:r>
          </a:p>
        </p:txBody>
      </p:sp>
      <p:pic>
        <p:nvPicPr>
          <p:cNvPr id="7" name="Picture 6" descr="A person with a mustache&#10;&#10;AI-generated content may be incorrect.">
            <a:extLst>
              <a:ext uri="{FF2B5EF4-FFF2-40B4-BE49-F238E27FC236}">
                <a16:creationId xmlns:a16="http://schemas.microsoft.com/office/drawing/2014/main" id="{1A7F193F-5A00-FE81-D60E-E844F637D2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66136" y="3993924"/>
            <a:ext cx="1732642" cy="284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37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5000"/>
    </mc:Choice>
    <mc:Fallback xmlns="">
      <p:transition advTm="1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036D9-8C02-4BC0-B1AB-D4CEACCAD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Crime &amp; ASB Overview </a:t>
            </a:r>
            <a:endParaRPr lang="en-GB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D030569-F0BA-42EA-88F1-31F2409409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989452"/>
              </p:ext>
            </p:extLst>
          </p:nvPr>
        </p:nvGraphicFramePr>
        <p:xfrm>
          <a:off x="1984041" y="887099"/>
          <a:ext cx="4588443" cy="2847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082">
                  <a:extLst>
                    <a:ext uri="{9D8B030D-6E8A-4147-A177-3AD203B41FA5}">
                      <a16:colId xmlns:a16="http://schemas.microsoft.com/office/drawing/2014/main" val="4043870454"/>
                    </a:ext>
                  </a:extLst>
                </a:gridCol>
                <a:gridCol w="1244009">
                  <a:extLst>
                    <a:ext uri="{9D8B030D-6E8A-4147-A177-3AD203B41FA5}">
                      <a16:colId xmlns:a16="http://schemas.microsoft.com/office/drawing/2014/main" val="2193830241"/>
                    </a:ext>
                  </a:extLst>
                </a:gridCol>
                <a:gridCol w="1292352">
                  <a:extLst>
                    <a:ext uri="{9D8B030D-6E8A-4147-A177-3AD203B41FA5}">
                      <a16:colId xmlns:a16="http://schemas.microsoft.com/office/drawing/2014/main" val="4273165492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r>
                        <a:rPr lang="en-GB" dirty="0"/>
                        <a:t>Crime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May 26'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June 26'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8151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Calibri"/>
                        </a:rPr>
                        <a:t>Bargoed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latin typeface="Calibri"/>
                        </a:rPr>
                        <a:t>69</a:t>
                      </a:r>
                      <a:endParaRPr lang="en-GB" dirty="0"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b="0">
                          <a:solidFill>
                            <a:srgbClr val="00B05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776211"/>
                  </a:ext>
                </a:extLst>
              </a:tr>
              <a:tr h="323166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</a:rPr>
                        <a:t>St </a:t>
                      </a:r>
                      <a:r>
                        <a:rPr lang="en-GB" dirty="0" err="1">
                          <a:latin typeface="Calibri"/>
                        </a:rPr>
                        <a:t>Cattwg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latin typeface="Calibri"/>
                        </a:rPr>
                        <a:t>53</a:t>
                      </a:r>
                      <a:endParaRPr lang="en-GB" dirty="0"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b="0">
                          <a:solidFill>
                            <a:srgbClr val="00B050"/>
                          </a:solidFill>
                          <a:latin typeface="Calibri"/>
                        </a:rPr>
                        <a:t>48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871605"/>
                  </a:ext>
                </a:extLst>
              </a:tr>
              <a:tr h="323166">
                <a:tc>
                  <a:txBody>
                    <a:bodyPr/>
                    <a:lstStyle/>
                    <a:p>
                      <a:r>
                        <a:rPr lang="en-GB" err="1">
                          <a:latin typeface="Calibri"/>
                        </a:rPr>
                        <a:t>Aberbargoed</a:t>
                      </a:r>
                      <a:endParaRPr lang="en-GB" dirty="0" err="1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latin typeface="Calibri"/>
                        </a:rPr>
                        <a:t>32</a:t>
                      </a:r>
                      <a:endParaRPr lang="en-GB" dirty="0"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b="0">
                          <a:solidFill>
                            <a:srgbClr val="FFC000"/>
                          </a:solidFill>
                          <a:latin typeface="Calibri"/>
                        </a:rPr>
                        <a:t>32</a:t>
                      </a:r>
                      <a:endParaRPr lang="en-GB" b="0" dirty="0">
                        <a:solidFill>
                          <a:srgbClr val="FFC00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920381"/>
                  </a:ext>
                </a:extLst>
              </a:tr>
              <a:tr h="323166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Calibri"/>
                        </a:rPr>
                        <a:t>Pengam</a:t>
                      </a:r>
                      <a:r>
                        <a:rPr lang="en-GB" dirty="0">
                          <a:latin typeface="Calibri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latin typeface="Calibri"/>
                        </a:rPr>
                        <a:t>12</a:t>
                      </a:r>
                      <a:endParaRPr lang="en-GB" dirty="0"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b="0">
                          <a:solidFill>
                            <a:srgbClr val="FF0000"/>
                          </a:solidFill>
                          <a:latin typeface="Calibri"/>
                        </a:rPr>
                        <a:t>24</a:t>
                      </a:r>
                      <a:endParaRPr lang="en-GB" b="0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79672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  <a:latin typeface="Calibri"/>
                        </a:rPr>
                        <a:t>Gilfach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b="0">
                          <a:solidFill>
                            <a:schemeClr val="tx1"/>
                          </a:solidFill>
                          <a:latin typeface="Calibri"/>
                        </a:rPr>
                        <a:t>19</a:t>
                      </a:r>
                      <a:endParaRPr lang="en-GB" b="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b="0">
                          <a:solidFill>
                            <a:srgbClr val="00B050"/>
                          </a:solidFill>
                          <a:latin typeface="Calibri"/>
                        </a:rPr>
                        <a:t>12</a:t>
                      </a:r>
                      <a:endParaRPr lang="en-GB" b="0" dirty="0">
                        <a:solidFill>
                          <a:srgbClr val="00B05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578914"/>
                  </a:ext>
                </a:extLst>
              </a:tr>
              <a:tr h="3231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alibri"/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b="1">
                          <a:solidFill>
                            <a:schemeClr val="tx1"/>
                          </a:solidFill>
                          <a:latin typeface="Calibri"/>
                        </a:rPr>
                        <a:t>185</a:t>
                      </a:r>
                      <a:endParaRPr lang="en-GB" b="1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b="1">
                          <a:solidFill>
                            <a:srgbClr val="00B050"/>
                          </a:solidFill>
                          <a:latin typeface="Calibri"/>
                        </a:rPr>
                        <a:t>161</a:t>
                      </a:r>
                      <a:endParaRPr lang="en-GB" b="1" dirty="0">
                        <a:solidFill>
                          <a:srgbClr val="00B05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597254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ECBD7CFE-BD57-407C-AF68-A2B026F0D2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007696"/>
              </p:ext>
            </p:extLst>
          </p:nvPr>
        </p:nvGraphicFramePr>
        <p:xfrm>
          <a:off x="2032000" y="3822095"/>
          <a:ext cx="4565960" cy="2767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767">
                  <a:extLst>
                    <a:ext uri="{9D8B030D-6E8A-4147-A177-3AD203B41FA5}">
                      <a16:colId xmlns:a16="http://schemas.microsoft.com/office/drawing/2014/main" val="636977298"/>
                    </a:ext>
                  </a:extLst>
                </a:gridCol>
                <a:gridCol w="1283188">
                  <a:extLst>
                    <a:ext uri="{9D8B030D-6E8A-4147-A177-3AD203B41FA5}">
                      <a16:colId xmlns:a16="http://schemas.microsoft.com/office/drawing/2014/main" val="617997494"/>
                    </a:ext>
                  </a:extLst>
                </a:gridCol>
                <a:gridCol w="1289005">
                  <a:extLst>
                    <a:ext uri="{9D8B030D-6E8A-4147-A177-3AD203B41FA5}">
                      <a16:colId xmlns:a16="http://schemas.microsoft.com/office/drawing/2014/main" val="1040159390"/>
                    </a:ext>
                  </a:extLst>
                </a:gridCol>
              </a:tblGrid>
              <a:tr h="573267">
                <a:tc>
                  <a:txBody>
                    <a:bodyPr/>
                    <a:lstStyle/>
                    <a:p>
                      <a:r>
                        <a:rPr lang="en-GB" dirty="0"/>
                        <a:t>ASB (Nuisance)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May 26'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June 26'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926559"/>
                  </a:ext>
                </a:extLst>
              </a:tr>
              <a:tr h="348944">
                <a:tc>
                  <a:txBody>
                    <a:bodyPr/>
                    <a:lstStyle/>
                    <a:p>
                      <a:r>
                        <a:rPr lang="en-GB" err="1">
                          <a:latin typeface="Calibri"/>
                        </a:rPr>
                        <a:t>Aberbargoed</a:t>
                      </a:r>
                      <a:endParaRPr lang="en-GB" dirty="0" err="1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>
                          <a:latin typeface="Calibri"/>
                        </a:rPr>
                        <a:t>1</a:t>
                      </a:r>
                      <a:endParaRPr lang="en-GB" dirty="0"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b="0">
                          <a:solidFill>
                            <a:srgbClr val="FF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51151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</a:rPr>
                        <a:t>St </a:t>
                      </a:r>
                      <a:r>
                        <a:rPr lang="en-GB" dirty="0" err="1">
                          <a:latin typeface="Calibri"/>
                        </a:rPr>
                        <a:t>Cattwg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latin typeface="Calibri"/>
                        </a:rPr>
                        <a:t>9</a:t>
                      </a:r>
                      <a:endParaRPr lang="en-GB" dirty="0"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b="0">
                          <a:solidFill>
                            <a:srgbClr val="00B050"/>
                          </a:solidFill>
                          <a:latin typeface="Calibri"/>
                        </a:rPr>
                        <a:t>3</a:t>
                      </a:r>
                      <a:endParaRPr lang="en-GB" b="0" dirty="0">
                        <a:solidFill>
                          <a:srgbClr val="00B05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333872"/>
                  </a:ext>
                </a:extLst>
              </a:tr>
              <a:tr h="348944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Calibri"/>
                        </a:rPr>
                        <a:t>Bargoed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latin typeface="Calibri"/>
                        </a:rPr>
                        <a:t>11</a:t>
                      </a:r>
                      <a:endParaRPr lang="en-GB" dirty="0"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b="0">
                          <a:solidFill>
                            <a:srgbClr val="FFC000"/>
                          </a:solidFill>
                          <a:latin typeface="Calibri"/>
                        </a:rPr>
                        <a:t>11</a:t>
                      </a:r>
                      <a:endParaRPr lang="en-GB" b="0" dirty="0">
                        <a:solidFill>
                          <a:srgbClr val="FFC00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23215"/>
                  </a:ext>
                </a:extLst>
              </a:tr>
              <a:tr h="348944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</a:rPr>
                        <a:t>Gilfach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latin typeface="Calibri"/>
                        </a:rPr>
                        <a:t>0</a:t>
                      </a:r>
                      <a:endParaRPr lang="en-GB" dirty="0"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b="1">
                          <a:solidFill>
                            <a:srgbClr val="FF0000"/>
                          </a:solidFill>
                          <a:latin typeface="Calibri"/>
                        </a:rPr>
                        <a:t>4</a:t>
                      </a:r>
                      <a:endParaRPr lang="en-GB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059741"/>
                  </a:ext>
                </a:extLst>
              </a:tr>
              <a:tr h="348944">
                <a:tc>
                  <a:txBody>
                    <a:bodyPr/>
                    <a:lstStyle/>
                    <a:p>
                      <a:r>
                        <a:rPr lang="en-GB" b="0" err="1">
                          <a:solidFill>
                            <a:schemeClr val="tx1"/>
                          </a:solidFill>
                          <a:latin typeface="Calibri"/>
                        </a:rPr>
                        <a:t>Pengam</a:t>
                      </a:r>
                      <a:endParaRPr lang="en-GB" b="0" dirty="0" err="1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b="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  <a:endParaRPr lang="en-GB" b="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b="0">
                          <a:solidFill>
                            <a:srgbClr val="00B050"/>
                          </a:solidFill>
                          <a:latin typeface="Calibri"/>
                        </a:rPr>
                        <a:t>0</a:t>
                      </a:r>
                      <a:endParaRPr lang="en-GB" b="0" dirty="0">
                        <a:solidFill>
                          <a:srgbClr val="00B05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64900"/>
                  </a:ext>
                </a:extLst>
              </a:tr>
              <a:tr h="34894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alibri"/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b="1">
                          <a:solidFill>
                            <a:schemeClr val="tx1"/>
                          </a:solidFill>
                          <a:latin typeface="Calibri"/>
                        </a:rPr>
                        <a:t>26</a:t>
                      </a:r>
                      <a:endParaRPr lang="en-GB" b="1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b="1">
                          <a:solidFill>
                            <a:srgbClr val="00B050"/>
                          </a:solidFill>
                          <a:latin typeface="Calibri"/>
                        </a:rPr>
                        <a:t>22</a:t>
                      </a:r>
                      <a:endParaRPr lang="en-GB" b="1" dirty="0">
                        <a:solidFill>
                          <a:srgbClr val="00B05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5695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0C69738-68E2-1030-DF0F-4396411AD6F1}"/>
              </a:ext>
            </a:extLst>
          </p:cNvPr>
          <p:cNvSpPr txBox="1"/>
          <p:nvPr/>
        </p:nvSpPr>
        <p:spPr>
          <a:xfrm>
            <a:off x="6659126" y="971008"/>
            <a:ext cx="5197767" cy="57554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u="sng">
                <a:latin typeface="Calibri"/>
                <a:ea typeface="Calibri"/>
                <a:cs typeface="Calibri"/>
              </a:rPr>
              <a:t>Crime &amp; ASB patterns to note</a:t>
            </a:r>
            <a:r>
              <a:rPr lang="en-US" sz="1600" u="sng">
                <a:latin typeface="Calibri"/>
                <a:ea typeface="Calibri"/>
                <a:cs typeface="Calibri"/>
              </a:rPr>
              <a:t> (Final May figures now added)</a:t>
            </a:r>
          </a:p>
          <a:p>
            <a:endParaRPr lang="en-US" sz="1600" b="1" u="sng" dirty="0">
              <a:latin typeface="Calibri"/>
              <a:ea typeface="Calibri"/>
              <a:cs typeface="Calibri"/>
            </a:endParaRPr>
          </a:p>
          <a:p>
            <a:r>
              <a:rPr lang="en-US" sz="1600" dirty="0" err="1">
                <a:latin typeface="Calibri"/>
                <a:ea typeface="Calibri"/>
                <a:cs typeface="Calibri"/>
              </a:rPr>
              <a:t>Pengam</a:t>
            </a:r>
            <a:r>
              <a:rPr lang="en-US" sz="1600" dirty="0">
                <a:latin typeface="Calibri"/>
                <a:ea typeface="Calibri"/>
                <a:cs typeface="Calibri"/>
              </a:rPr>
              <a:t> Ward has experienced a spate of overnight vehicle crime.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>
                <a:latin typeface="Calibri"/>
                <a:ea typeface="Calibri"/>
                <a:cs typeface="Calibri"/>
              </a:rPr>
              <a:t>An attempted burglary at Meadow Close on the 15th June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/>
                <a:ea typeface="Calibri"/>
                <a:cs typeface="Calibri"/>
              </a:rPr>
              <a:t>No known suspect at this time.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>
                <a:latin typeface="Calibri"/>
                <a:ea typeface="Calibri"/>
                <a:cs typeface="Calibri"/>
              </a:rPr>
              <a:t>Team are continuing with target hardening messaging.</a:t>
            </a:r>
            <a:endParaRPr lang="en-US" sz="1600" dirty="0">
              <a:latin typeface="Calibri"/>
              <a:ea typeface="Calibri"/>
              <a:cs typeface="Calibri"/>
            </a:endParaRPr>
          </a:p>
          <a:p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u="sng">
                <a:latin typeface="Calibri"/>
                <a:ea typeface="Calibri"/>
                <a:cs typeface="Calibri"/>
              </a:rPr>
              <a:t>Incidents of note</a:t>
            </a:r>
            <a:endParaRPr lang="en-US" sz="1600" u="sng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1600">
                <a:latin typeface="Calibri"/>
                <a:ea typeface="Calibri"/>
                <a:cs typeface="Calibri"/>
              </a:rPr>
              <a:t>Car fire at side of Police station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1600" dirty="0">
                <a:latin typeface="Calibri"/>
                <a:ea typeface="Calibri"/>
                <a:cs typeface="Calibri"/>
              </a:rPr>
              <a:t>Serious RTC </a:t>
            </a:r>
            <a:r>
              <a:rPr lang="en-US" sz="1600" dirty="0" err="1">
                <a:latin typeface="Calibri"/>
                <a:ea typeface="Calibri"/>
                <a:cs typeface="Calibri"/>
              </a:rPr>
              <a:t>Gelligaer</a:t>
            </a:r>
            <a:r>
              <a:rPr lang="en-US" sz="1600" dirty="0">
                <a:latin typeface="Calibri"/>
                <a:ea typeface="Calibri"/>
                <a:cs typeface="Calibri"/>
              </a:rPr>
              <a:t> Common (arrest x 2) with RPSO</a:t>
            </a:r>
          </a:p>
          <a:p>
            <a:pPr marL="342900" indent="-342900">
              <a:buAutoNum type="arabicPeriod"/>
            </a:pPr>
            <a:r>
              <a:rPr lang="en-US" sz="1600" dirty="0">
                <a:latin typeface="Calibri"/>
                <a:ea typeface="Calibri"/>
                <a:cs typeface="Calibri"/>
              </a:rPr>
              <a:t>House / Garden fire at </a:t>
            </a:r>
            <a:r>
              <a:rPr lang="en-US" sz="1600" dirty="0" err="1">
                <a:latin typeface="Calibri"/>
                <a:ea typeface="Calibri"/>
                <a:cs typeface="Calibri"/>
              </a:rPr>
              <a:t>Heol</a:t>
            </a:r>
            <a:r>
              <a:rPr lang="en-US" sz="1600" dirty="0">
                <a:latin typeface="Calibri"/>
                <a:ea typeface="Calibri"/>
                <a:cs typeface="Calibri"/>
              </a:rPr>
              <a:t> Y Waun, </a:t>
            </a:r>
            <a:r>
              <a:rPr lang="en-US" sz="1600" dirty="0" err="1">
                <a:latin typeface="Calibri"/>
                <a:ea typeface="Calibri"/>
                <a:cs typeface="Calibri"/>
              </a:rPr>
              <a:t>Gelligaer</a:t>
            </a:r>
          </a:p>
          <a:p>
            <a:pPr marL="342900" indent="-342900">
              <a:buAutoNum type="arabicPeriod"/>
            </a:pPr>
            <a:r>
              <a:rPr lang="en-US" sz="1600" dirty="0">
                <a:latin typeface="Calibri"/>
                <a:ea typeface="Calibri"/>
                <a:cs typeface="Calibri"/>
              </a:rPr>
              <a:t>Att. theft of Range Rover at St </a:t>
            </a:r>
            <a:r>
              <a:rPr lang="en-US" sz="1600" dirty="0" err="1">
                <a:latin typeface="Calibri"/>
                <a:ea typeface="Calibri"/>
                <a:cs typeface="Calibri"/>
              </a:rPr>
              <a:t>Gladwys</a:t>
            </a:r>
            <a:r>
              <a:rPr lang="en-US" sz="1600" dirty="0">
                <a:latin typeface="Calibri"/>
                <a:ea typeface="Calibri"/>
                <a:cs typeface="Calibri"/>
              </a:rPr>
              <a:t> Avenue</a:t>
            </a:r>
            <a:endParaRPr lang="en-US"/>
          </a:p>
          <a:p>
            <a:pPr marL="342900" indent="-342900">
              <a:buAutoNum type="arabicPeriod"/>
            </a:pPr>
            <a:r>
              <a:rPr lang="en-US" sz="1600" dirty="0">
                <a:latin typeface="Calibri"/>
                <a:ea typeface="Calibri"/>
                <a:cs typeface="Calibri"/>
              </a:rPr>
              <a:t>Prolific shoplifter from </a:t>
            </a:r>
            <a:r>
              <a:rPr lang="en-US" sz="1600" dirty="0" err="1">
                <a:latin typeface="Calibri"/>
                <a:ea typeface="Calibri"/>
                <a:cs typeface="Calibri"/>
              </a:rPr>
              <a:t>Gelligaer</a:t>
            </a:r>
            <a:r>
              <a:rPr lang="en-US" sz="1600" dirty="0">
                <a:latin typeface="Calibri"/>
                <a:ea typeface="Calibri"/>
                <a:cs typeface="Calibri"/>
              </a:rPr>
              <a:t> Shopping</a:t>
            </a:r>
            <a:endParaRPr lang="en-US" dirty="0">
              <a:latin typeface="Corbel" panose="020B0503020204020204"/>
              <a:ea typeface="Calibri"/>
              <a:cs typeface="Calibri"/>
            </a:endParaRPr>
          </a:p>
          <a:p>
            <a:pPr marL="342900" indent="-342900">
              <a:buFontTx/>
              <a:buAutoNum type="arabicPeriod"/>
            </a:pPr>
            <a:r>
              <a:rPr lang="en-US" sz="1600">
                <a:latin typeface="Calibri"/>
                <a:ea typeface="Calibri"/>
                <a:cs typeface="Calibri"/>
              </a:rPr>
              <a:t> Centre located and arrested.</a:t>
            </a:r>
            <a:endParaRPr lang="en-US"/>
          </a:p>
          <a:p>
            <a:pPr marL="342900" indent="-342900">
              <a:buAutoNum type="arabicPeriod"/>
            </a:pPr>
            <a:endParaRPr lang="en-US" sz="1600" dirty="0">
              <a:latin typeface="Calibri"/>
              <a:ea typeface="Calibri"/>
              <a:cs typeface="Calibri"/>
            </a:endParaRPr>
          </a:p>
          <a:p>
            <a:endParaRPr lang="en-US" sz="1600" dirty="0">
              <a:latin typeface="Calibri"/>
              <a:ea typeface="Calibri"/>
              <a:cs typeface="Calibri"/>
            </a:endParaRPr>
          </a:p>
          <a:p>
            <a:pPr marL="342900" indent="-342900">
              <a:buAutoNum type="arabicPeriod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40195C-516B-C864-86D9-9CE282686921}"/>
              </a:ext>
            </a:extLst>
          </p:cNvPr>
          <p:cNvSpPr txBox="1"/>
          <p:nvPr/>
        </p:nvSpPr>
        <p:spPr>
          <a:xfrm rot="-10800000" flipV="1">
            <a:off x="6770624" y="5582043"/>
            <a:ext cx="507970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/>
                <a:ea typeface="Calibri"/>
                <a:cs typeface="Calibri"/>
              </a:rPr>
              <a:t>Following the spike last month calls to the Retail Park and Town Centre calls have reduced.</a:t>
            </a:r>
            <a:endParaRPr lang="en-US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453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5000"/>
    </mc:Choice>
    <mc:Fallback xmlns="">
      <p:transition advTm="1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4A641-E14B-BEDD-E67E-4605146B1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00FA-E726-2711-0BE2-2BDC5528D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241" y="118263"/>
            <a:ext cx="10089259" cy="584775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Targeted Activity </a:t>
            </a:r>
            <a:r>
              <a:rPr lang="en-US">
                <a:solidFill>
                  <a:srgbClr val="0070C0"/>
                </a:solidFill>
                <a:latin typeface="Arial"/>
                <a:cs typeface="Arial"/>
              </a:rPr>
              <a:t>updates</a:t>
            </a: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 </a:t>
            </a:r>
            <a:endParaRPr lang="en-US" b="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7DD3A1-28A0-AA05-1EEA-F9223998C030}"/>
              </a:ext>
            </a:extLst>
          </p:cNvPr>
          <p:cNvSpPr txBox="1"/>
          <p:nvPr/>
        </p:nvSpPr>
        <p:spPr>
          <a:xfrm>
            <a:off x="18071761" y="2525162"/>
            <a:ext cx="2523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03FAB0-24E7-3D6C-5DEA-7C1A7B652464}"/>
              </a:ext>
            </a:extLst>
          </p:cNvPr>
          <p:cNvSpPr txBox="1"/>
          <p:nvPr/>
        </p:nvSpPr>
        <p:spPr>
          <a:xfrm>
            <a:off x="2014916" y="538039"/>
            <a:ext cx="998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2486C9-61C3-CBDB-F13C-5A6A237864AD}"/>
              </a:ext>
            </a:extLst>
          </p:cNvPr>
          <p:cNvSpPr txBox="1"/>
          <p:nvPr/>
        </p:nvSpPr>
        <p:spPr>
          <a:xfrm>
            <a:off x="1912241" y="703038"/>
            <a:ext cx="9986584" cy="69557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Increased focus last couple of weeks for Road Safety – increasing concerns noted at our surgeries.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u="sng" dirty="0">
                <a:latin typeface="Calibri"/>
                <a:ea typeface="Calibri"/>
                <a:cs typeface="Calibri"/>
              </a:rPr>
              <a:t>01.06.26</a:t>
            </a:r>
            <a:r>
              <a:rPr lang="en-GB" u="sng" dirty="0">
                <a:latin typeface="Calibri"/>
                <a:ea typeface="Calibri"/>
                <a:cs typeface="Calibri"/>
              </a:rPr>
              <a:t> </a:t>
            </a:r>
            <a:r>
              <a:rPr lang="en-GB" dirty="0">
                <a:latin typeface="Calibri"/>
                <a:ea typeface="Calibri"/>
                <a:cs typeface="Calibri"/>
              </a:rPr>
              <a:t>Further seizure of a </a:t>
            </a:r>
            <a:r>
              <a:rPr lang="en-GB" dirty="0" err="1">
                <a:latin typeface="Calibri"/>
                <a:ea typeface="Calibri"/>
                <a:cs typeface="Calibri"/>
              </a:rPr>
              <a:t>Suron</a:t>
            </a:r>
            <a:r>
              <a:rPr lang="en-GB" dirty="0">
                <a:latin typeface="Calibri"/>
                <a:ea typeface="Calibri"/>
                <a:cs typeface="Calibri"/>
              </a:rPr>
              <a:t> Bike having been driven through </a:t>
            </a:r>
            <a:r>
              <a:rPr lang="en-GB" b="1" dirty="0" err="1">
                <a:latin typeface="Calibri"/>
                <a:ea typeface="Calibri"/>
                <a:cs typeface="Calibri"/>
              </a:rPr>
              <a:t>Bargoed</a:t>
            </a:r>
            <a:r>
              <a:rPr lang="en-GB" b="1" dirty="0">
                <a:latin typeface="Calibri"/>
                <a:ea typeface="Calibri"/>
                <a:cs typeface="Calibri"/>
              </a:rPr>
              <a:t> Town Centre</a:t>
            </a:r>
            <a:r>
              <a:rPr lang="en-GB" dirty="0">
                <a:latin typeface="Calibri"/>
                <a:ea typeface="Calibri"/>
                <a:cs typeface="Calibri"/>
              </a:rPr>
              <a:t> – followed on foot by officers and seized, rider reported.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/>
                <a:ea typeface="Calibri"/>
                <a:cs typeface="Calibri"/>
              </a:rPr>
              <a:t>Officers have been conducted the 3 in 1 checks for Go Safe at identified locations in </a:t>
            </a:r>
            <a:r>
              <a:rPr lang="en-GB" b="1" dirty="0" err="1">
                <a:latin typeface="Calibri"/>
                <a:ea typeface="Calibri"/>
                <a:cs typeface="Calibri"/>
              </a:rPr>
              <a:t>Bargoed</a:t>
            </a:r>
            <a:r>
              <a:rPr lang="en-GB" b="1" dirty="0">
                <a:latin typeface="Calibri"/>
                <a:ea typeface="Calibri"/>
                <a:cs typeface="Calibri"/>
              </a:rPr>
              <a:t>.</a:t>
            </a:r>
          </a:p>
          <a:p>
            <a:r>
              <a:rPr lang="en-GB" b="1" u="sng" dirty="0">
                <a:latin typeface="Calibri"/>
                <a:ea typeface="Calibri"/>
                <a:cs typeface="Calibri"/>
              </a:rPr>
              <a:t>10.06.26</a:t>
            </a:r>
            <a:r>
              <a:rPr lang="en-GB" dirty="0">
                <a:latin typeface="Calibri"/>
                <a:ea typeface="Calibri"/>
                <a:cs typeface="Calibri"/>
              </a:rPr>
              <a:t> Further Op Atal planned  in </a:t>
            </a:r>
            <a:r>
              <a:rPr lang="en-GB" dirty="0" err="1">
                <a:latin typeface="Calibri"/>
                <a:ea typeface="Calibri"/>
                <a:cs typeface="Calibri"/>
              </a:rPr>
              <a:t>Ystrad</a:t>
            </a:r>
            <a:r>
              <a:rPr lang="en-GB" dirty="0">
                <a:latin typeface="Calibri"/>
                <a:ea typeface="Calibri"/>
                <a:cs typeface="Calibri"/>
              </a:rPr>
              <a:t> </a:t>
            </a:r>
            <a:r>
              <a:rPr lang="en-GB" dirty="0" err="1">
                <a:latin typeface="Calibri"/>
                <a:ea typeface="Calibri"/>
                <a:cs typeface="Calibri"/>
              </a:rPr>
              <a:t>Mynach</a:t>
            </a:r>
            <a:r>
              <a:rPr lang="en-GB" dirty="0">
                <a:latin typeface="Calibri"/>
                <a:ea typeface="Calibri"/>
                <a:cs typeface="Calibri"/>
              </a:rPr>
              <a:t> – Ward Managers were abstracted to cover another workstream team.  No Op Atal data to report this month.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u="sng" dirty="0">
                <a:latin typeface="Calibri"/>
                <a:ea typeface="Calibri"/>
                <a:cs typeface="Calibri"/>
              </a:rPr>
              <a:t>16.06.26</a:t>
            </a:r>
            <a:r>
              <a:rPr lang="en-GB" dirty="0">
                <a:latin typeface="Calibri"/>
                <a:ea typeface="Calibri"/>
                <a:cs typeface="Calibri"/>
              </a:rPr>
              <a:t> -  Following PWITS conviction by our Community Action Team our CADRO and CCBC Housing working in collaboration secured a Tenant Eviction at Court for an occupant at </a:t>
            </a:r>
            <a:r>
              <a:rPr lang="en-GB" dirty="0" err="1">
                <a:latin typeface="Calibri"/>
                <a:ea typeface="Calibri"/>
                <a:cs typeface="Calibri"/>
              </a:rPr>
              <a:t>Heol</a:t>
            </a:r>
            <a:r>
              <a:rPr lang="en-GB" dirty="0">
                <a:latin typeface="Calibri"/>
                <a:ea typeface="Calibri"/>
                <a:cs typeface="Calibri"/>
              </a:rPr>
              <a:t> </a:t>
            </a:r>
            <a:r>
              <a:rPr lang="en-GB" dirty="0" err="1">
                <a:latin typeface="Calibri"/>
                <a:ea typeface="Calibri"/>
                <a:cs typeface="Calibri"/>
              </a:rPr>
              <a:t>Cae</a:t>
            </a:r>
            <a:r>
              <a:rPr lang="en-GB" dirty="0">
                <a:latin typeface="Calibri"/>
                <a:ea typeface="Calibri"/>
                <a:cs typeface="Calibri"/>
              </a:rPr>
              <a:t> Derwen, </a:t>
            </a:r>
            <a:r>
              <a:rPr lang="en-GB" b="1" dirty="0" err="1">
                <a:latin typeface="Calibri"/>
                <a:ea typeface="Calibri"/>
                <a:cs typeface="Calibri"/>
              </a:rPr>
              <a:t>Bargoed</a:t>
            </a:r>
            <a:r>
              <a:rPr lang="en-GB" b="1" dirty="0">
                <a:latin typeface="Calibri"/>
                <a:ea typeface="Calibri"/>
                <a:cs typeface="Calibri"/>
              </a:rPr>
              <a:t>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u="sng" dirty="0">
                <a:latin typeface="Calibri"/>
                <a:ea typeface="Calibri"/>
                <a:cs typeface="Calibri"/>
              </a:rPr>
              <a:t>18.06.26</a:t>
            </a:r>
            <a:r>
              <a:rPr lang="en-GB" dirty="0">
                <a:latin typeface="Calibri"/>
                <a:ea typeface="Calibri"/>
                <a:cs typeface="Calibri"/>
              </a:rPr>
              <a:t> – Misuse Of Drugs Warrant executed in </a:t>
            </a:r>
            <a:r>
              <a:rPr lang="en-GB" dirty="0" err="1">
                <a:latin typeface="Calibri"/>
                <a:ea typeface="Calibri"/>
                <a:cs typeface="Calibri"/>
              </a:rPr>
              <a:t>Bargoed</a:t>
            </a:r>
            <a:r>
              <a:rPr lang="en-GB" dirty="0">
                <a:latin typeface="Calibri"/>
                <a:ea typeface="Calibri"/>
                <a:cs typeface="Calibri"/>
              </a:rPr>
              <a:t>  – number of warrants under development, positive community intelligence.</a:t>
            </a:r>
          </a:p>
          <a:p>
            <a:r>
              <a:rPr lang="en-GB" dirty="0">
                <a:latin typeface="Calibri"/>
                <a:ea typeface="Calibri"/>
                <a:cs typeface="Calibri"/>
              </a:rPr>
              <a:t>Additional 2 warrants sworn out this week for execution. </a:t>
            </a:r>
            <a:endPara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>
                <a:latin typeface="Calibri"/>
                <a:ea typeface="Calibri"/>
                <a:cs typeface="Calibri"/>
              </a:rPr>
              <a:t>Will provide further updates next meeting.</a:t>
            </a:r>
            <a:endPara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>
                <a:latin typeface="Calibri"/>
                <a:ea typeface="Calibri"/>
                <a:cs typeface="Calibri"/>
              </a:rPr>
              <a:t>Male subject x 2 wanted for Prison Recall – located by Ward Managers and arrested.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>
                <a:latin typeface="Calibri"/>
                <a:ea typeface="Calibri"/>
                <a:cs typeface="Calibri"/>
              </a:rPr>
              <a:t>Both now returned to Prison.</a:t>
            </a:r>
            <a:endParaRPr lang="en-GB" dirty="0">
              <a:latin typeface="Calibri"/>
              <a:ea typeface="Calibri"/>
              <a:cs typeface="Calibri"/>
            </a:endParaRP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19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38487-D8AF-B66B-E5BE-1F7E1379C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5AD50-24D0-0B16-0C25-6EEB0EEA2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241" y="118263"/>
            <a:ext cx="10089259" cy="584775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Targeted Activity – </a:t>
            </a:r>
            <a:r>
              <a:rPr lang="en-US" b="0" dirty="0">
                <a:solidFill>
                  <a:srgbClr val="0070C0"/>
                </a:solidFill>
                <a:latin typeface="Arial"/>
                <a:cs typeface="Arial"/>
              </a:rPr>
              <a:t>In action</a:t>
            </a:r>
            <a:endParaRPr lang="en-US" b="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4CBB41-F0C0-DBDE-5634-2412B9A72ECB}"/>
              </a:ext>
            </a:extLst>
          </p:cNvPr>
          <p:cNvSpPr txBox="1"/>
          <p:nvPr/>
        </p:nvSpPr>
        <p:spPr>
          <a:xfrm>
            <a:off x="18071761" y="2525162"/>
            <a:ext cx="2523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99F428-0B36-CC13-C7D5-0DB784ED18C7}"/>
              </a:ext>
            </a:extLst>
          </p:cNvPr>
          <p:cNvSpPr txBox="1"/>
          <p:nvPr/>
        </p:nvSpPr>
        <p:spPr>
          <a:xfrm>
            <a:off x="2014916" y="538039"/>
            <a:ext cx="998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4756A6-CC23-6E56-9599-BF6347CEE5AC}"/>
              </a:ext>
            </a:extLst>
          </p:cNvPr>
          <p:cNvSpPr txBox="1"/>
          <p:nvPr/>
        </p:nvSpPr>
        <p:spPr>
          <a:xfrm>
            <a:off x="2014916" y="891982"/>
            <a:ext cx="99865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61F6F3-F85E-356A-1CA7-C03474B07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936" y="767188"/>
            <a:ext cx="3031646" cy="59725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50FE46-3509-6459-909D-85870C588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2218" y="767188"/>
            <a:ext cx="3126592" cy="597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B91EDE-A42E-F9BE-D3D1-8234FA277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0752" y="747995"/>
            <a:ext cx="3460748" cy="16575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BC698A4-D373-8CE2-C82A-F8C024CD3B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3446" y="2400835"/>
            <a:ext cx="3460749" cy="22961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7EEFB15-F3B0-A978-7DAA-8E6517F44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5358" y="4888801"/>
            <a:ext cx="3662873" cy="174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4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9D975-6C70-FE4C-616C-4F1BF0A23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8900A-BD56-8AC8-79CD-5C2E8CE82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Engaging Communities - </a:t>
            </a:r>
            <a:r>
              <a:rPr lang="en-GB" b="0" dirty="0">
                <a:solidFill>
                  <a:srgbClr val="0070C0"/>
                </a:solidFill>
              </a:rPr>
              <a:t>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3FDA8D-1D52-1EE2-7EDA-4982804A91D6}"/>
              </a:ext>
            </a:extLst>
          </p:cNvPr>
          <p:cNvSpPr txBox="1"/>
          <p:nvPr/>
        </p:nvSpPr>
        <p:spPr>
          <a:xfrm>
            <a:off x="2014916" y="703556"/>
            <a:ext cx="6542062" cy="67403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Calibri"/>
                <a:ea typeface="Calibri"/>
                <a:cs typeface="Calibri"/>
              </a:rPr>
              <a:t>Team have continued to both facilitate and attend a number of community events across Caerphilly North.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Recorded 45 events on the Engagement Calendar over the past 3 weeks including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Police Surgeries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Council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Crime Prevention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Community engagement events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engagement events, this has included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Bike Marking Security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“Cuppa with a PCSO”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“knit and Natter” Groups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 55 Coffee Morning support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Calibri"/>
                <a:ea typeface="Calibri"/>
                <a:cs typeface="Calibri"/>
              </a:rPr>
              <a:t>The Toy Box Project </a:t>
            </a:r>
            <a:endPara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/>
                <a:ea typeface="Calibri"/>
                <a:cs typeface="Calibri"/>
              </a:rPr>
              <a:t>Carers Week supporting events</a:t>
            </a:r>
            <a:endPara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Calibri"/>
                <a:ea typeface="Calibri"/>
                <a:cs typeface="Calibri"/>
              </a:rPr>
              <a:t>Multi Agency Workshops</a:t>
            </a:r>
            <a:endPara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“Walk &amp; Talk” with Councillors and Housing Officers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“Walk &amp; Talk” with the PCC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BF67AA-EEF4-048F-E53E-A5CD313C8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021" y="819670"/>
            <a:ext cx="3389153" cy="48812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DDE8DF-8605-482D-97AE-242C94E209DF}"/>
              </a:ext>
            </a:extLst>
          </p:cNvPr>
          <p:cNvSpPr txBox="1"/>
          <p:nvPr/>
        </p:nvSpPr>
        <p:spPr>
          <a:xfrm>
            <a:off x="8715021" y="5892800"/>
            <a:ext cx="3262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Meet Connor – regular attendee at our surgeries and events.</a:t>
            </a:r>
          </a:p>
        </p:txBody>
      </p:sp>
    </p:spTree>
    <p:extLst>
      <p:ext uri="{BB962C8B-B14F-4D97-AF65-F5344CB8AC3E}">
        <p14:creationId xmlns:p14="http://schemas.microsoft.com/office/powerpoint/2010/main" val="300752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5000"/>
    </mc:Choice>
    <mc:Fallback xmlns="">
      <p:transition advTm="1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CC342-33AE-C891-6CFD-B252F8CA9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Engaging Communities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94A7F5-D062-CF98-0869-944E57A3F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027" y="934720"/>
            <a:ext cx="3639653" cy="31530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1B842C-A3DD-E6DB-6FD1-E9B4D99F7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5060" y="2676288"/>
            <a:ext cx="3418908" cy="31530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18A367-303F-658D-92C5-4F5AA19321D1}"/>
              </a:ext>
            </a:extLst>
          </p:cNvPr>
          <p:cNvSpPr txBox="1"/>
          <p:nvPr/>
        </p:nvSpPr>
        <p:spPr>
          <a:xfrm>
            <a:off x="6518366" y="936171"/>
            <a:ext cx="375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Walk &amp; Talk with PCC at Bargoed Town centre</a:t>
            </a:r>
          </a:p>
          <a:p>
            <a:r>
              <a:rPr lang="en-GB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18.06.26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7D15A3-9346-73AC-5B49-00E1AF22C782}"/>
              </a:ext>
            </a:extLst>
          </p:cNvPr>
          <p:cNvSpPr txBox="1"/>
          <p:nvPr/>
        </p:nvSpPr>
        <p:spPr>
          <a:xfrm>
            <a:off x="2185271" y="4387959"/>
            <a:ext cx="3389376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</a:rPr>
              <a:t>Male person located during the patrols in </a:t>
            </a:r>
            <a:r>
              <a:rPr lang="en-US">
                <a:latin typeface="Calibri"/>
                <a:ea typeface="Calibri"/>
                <a:cs typeface="Calibri"/>
              </a:rPr>
              <a:t>possession of Cannabis.</a:t>
            </a:r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>
                <a:latin typeface="Calibri"/>
                <a:ea typeface="Calibri"/>
                <a:cs typeface="Calibri"/>
              </a:rPr>
              <a:t>Stop / Search </a:t>
            </a:r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>
                <a:latin typeface="Calibri"/>
                <a:ea typeface="Calibri"/>
                <a:cs typeface="Calibri"/>
              </a:rPr>
              <a:t>Drugs seized</a:t>
            </a:r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Community </a:t>
            </a:r>
            <a:r>
              <a:rPr lang="en-US">
                <a:latin typeface="Calibri"/>
                <a:ea typeface="Calibri"/>
                <a:cs typeface="Calibri"/>
              </a:rPr>
              <a:t>Resolution issued at scene.</a:t>
            </a:r>
            <a:endParaRPr lang="en-US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924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5000"/>
    </mc:Choice>
    <mc:Fallback xmlns="">
      <p:transition advTm="1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A0C44-2D68-6BB1-3732-CD56531D0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2EF9F-021A-732A-E93E-50BD75BDB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Engaging Communities – </a:t>
            </a:r>
            <a:r>
              <a:rPr lang="en-GB" b="0" dirty="0">
                <a:solidFill>
                  <a:srgbClr val="0070C0"/>
                </a:solidFill>
              </a:rPr>
              <a:t>Little things Big Impact</a:t>
            </a:r>
          </a:p>
        </p:txBody>
      </p:sp>
      <p:pic>
        <p:nvPicPr>
          <p:cNvPr id="4" name="Picture 3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786EFEB0-527F-B36A-6301-4285520F9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594" y="909026"/>
            <a:ext cx="3164099" cy="5830711"/>
          </a:xfrm>
          <a:prstGeom prst="rect">
            <a:avLst/>
          </a:prstGeom>
        </p:spPr>
      </p:pic>
      <p:pic>
        <p:nvPicPr>
          <p:cNvPr id="6" name="Picture 5" descr="A person and a child sitting in a car&#10;&#10;AI-generated content may be incorrect.">
            <a:extLst>
              <a:ext uri="{FF2B5EF4-FFF2-40B4-BE49-F238E27FC236}">
                <a16:creationId xmlns:a16="http://schemas.microsoft.com/office/drawing/2014/main" id="{EE84CCCA-8DFC-6D62-E571-C1A059F07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804468"/>
            <a:ext cx="3942433" cy="603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8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5000"/>
    </mc:Choice>
    <mc:Fallback xmlns="">
      <p:transition advTm="15000"/>
    </mc:Fallback>
  </mc:AlternateContent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E97879A89C694095148A20FDAC6782" ma:contentTypeVersion="10" ma:contentTypeDescription="Create a new document." ma:contentTypeScope="" ma:versionID="935cc1154d8fac603807b9d51a5727d2">
  <xsd:schema xmlns:xsd="http://www.w3.org/2001/XMLSchema" xmlns:xs="http://www.w3.org/2001/XMLSchema" xmlns:p="http://schemas.microsoft.com/office/2006/metadata/properties" xmlns:ns2="804fef30-13e5-4590-85bc-aa068e6c6cb4" xmlns:ns3="6bb4597e-ecae-40ef-befd-403d60b4fb4a" targetNamespace="http://schemas.microsoft.com/office/2006/metadata/properties" ma:root="true" ma:fieldsID="9cca420fcb592026808f1260b11c1a94" ns2:_="" ns3:_="">
    <xsd:import namespace="804fef30-13e5-4590-85bc-aa068e6c6cb4"/>
    <xsd:import namespace="6bb4597e-ecae-40ef-befd-403d60b4fb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4fef30-13e5-4590-85bc-aa068e6c6c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fa59d6b-b758-4b29-bad0-837075a72d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b4597e-ecae-40ef-befd-403d60b4fb4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4be8980-e942-4717-a853-07dfa7a08703}" ma:internalName="TaxCatchAll" ma:showField="CatchAllData" ma:web="6bb4597e-ecae-40ef-befd-403d60b4fb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4fef30-13e5-4590-85bc-aa068e6c6cb4">
      <Terms xmlns="http://schemas.microsoft.com/office/infopath/2007/PartnerControls"/>
    </lcf76f155ced4ddcb4097134ff3c332f>
    <TaxCatchAll xmlns="6bb4597e-ecae-40ef-befd-403d60b4fb4a" xsi:nil="true"/>
  </documentManagement>
</p:properties>
</file>

<file path=customXml/itemProps1.xml><?xml version="1.0" encoding="utf-8"?>
<ds:datastoreItem xmlns:ds="http://schemas.openxmlformats.org/officeDocument/2006/customXml" ds:itemID="{A8A67405-4823-41F9-9842-26AF28F7DD9E}"/>
</file>

<file path=customXml/itemProps2.xml><?xml version="1.0" encoding="utf-8"?>
<ds:datastoreItem xmlns:ds="http://schemas.openxmlformats.org/officeDocument/2006/customXml" ds:itemID="{73A5BF0C-A8AD-444A-8749-0D26CC916C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45B111-8870-4DB1-8D29-6854E7FDB91B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790ad63-23c8-4dc5-a066-eb864c2340dc"/>
    <ds:schemaRef ds:uri="309f147a-ce15-4aea-b690-5cb9de9402c9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690</Words>
  <Application>Microsoft Office PowerPoint</Application>
  <PresentationFormat>Widescreen</PresentationFormat>
  <Paragraphs>164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Corbel</vt:lpstr>
      <vt:lpstr>Wingdings 2</vt:lpstr>
      <vt:lpstr>Frame</vt:lpstr>
      <vt:lpstr>Caerphilly North Neighbourhood Policing Team</vt:lpstr>
      <vt:lpstr>Welcome</vt:lpstr>
      <vt:lpstr>Bargoed Neighbourhood Team</vt:lpstr>
      <vt:lpstr>Crime &amp; ASB Overview </vt:lpstr>
      <vt:lpstr>Targeted Activity updates </vt:lpstr>
      <vt:lpstr>Targeted Activity – In action</vt:lpstr>
      <vt:lpstr>Engaging Communities - Overview</vt:lpstr>
      <vt:lpstr>Engaging Communities</vt:lpstr>
      <vt:lpstr>Engaging Communities – Little things Big Impact</vt:lpstr>
      <vt:lpstr>Matters raised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People Services SMT Manager report L&amp;D</dc:title>
  <dc:creator>Thompson, Lysha</dc:creator>
  <cp:lastModifiedBy>Thompson, Lysha</cp:lastModifiedBy>
  <cp:revision>1208</cp:revision>
  <dcterms:created xsi:type="dcterms:W3CDTF">2020-10-31T15:22:19Z</dcterms:created>
  <dcterms:modified xsi:type="dcterms:W3CDTF">2026-06-25T18:59:50Z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2acd28b-79a3-4a0f-b0ff-4b75658b1549_Enabled">
    <vt:lpwstr>True</vt:lpwstr>
  </property>
  <property fmtid="{D5CDD505-2E9C-101B-9397-08002B2CF9AE}" pid="3" name="MSIP_Label_f2acd28b-79a3-4a0f-b0ff-4b75658b1549_SiteId">
    <vt:lpwstr>e46c8472-ef5d-4b63-bc74-4a60db42c371</vt:lpwstr>
  </property>
  <property fmtid="{D5CDD505-2E9C-101B-9397-08002B2CF9AE}" pid="4" name="MSIP_Label_f2acd28b-79a3-4a0f-b0ff-4b75658b1549_SetDate">
    <vt:lpwstr>2020-10-31T15:55:27.5739320Z</vt:lpwstr>
  </property>
  <property fmtid="{D5CDD505-2E9C-101B-9397-08002B2CF9AE}" pid="5" name="MSIP_Label_f2acd28b-79a3-4a0f-b0ff-4b75658b1549_Name">
    <vt:lpwstr>OFFICIAL</vt:lpwstr>
  </property>
  <property fmtid="{D5CDD505-2E9C-101B-9397-08002B2CF9AE}" pid="6" name="MSIP_Label_f2acd28b-79a3-4a0f-b0ff-4b75658b1549_ActionId">
    <vt:lpwstr>c61aca46-f5c5-4d2a-a851-ed5e8c18d0e5</vt:lpwstr>
  </property>
  <property fmtid="{D5CDD505-2E9C-101B-9397-08002B2CF9AE}" pid="7" name="MSIP_Label_f2acd28b-79a3-4a0f-b0ff-4b75658b1549_Extended_MSFT_Method">
    <vt:lpwstr>Automatic</vt:lpwstr>
  </property>
  <property fmtid="{D5CDD505-2E9C-101B-9397-08002B2CF9AE}" pid="8" name="Sensitivity">
    <vt:lpwstr>OFFICIAL</vt:lpwstr>
  </property>
  <property fmtid="{D5CDD505-2E9C-101B-9397-08002B2CF9AE}" pid="9" name="MediaServiceImageTags">
    <vt:lpwstr/>
  </property>
  <property fmtid="{D5CDD505-2E9C-101B-9397-08002B2CF9AE}" pid="10" name="ContentTypeId">
    <vt:lpwstr>0x010100CAE97879A89C694095148A20FDAC6782</vt:lpwstr>
  </property>
  <property fmtid="{D5CDD505-2E9C-101B-9397-08002B2CF9AE}" pid="11" name="xd_ProgID">
    <vt:lpwstr/>
  </property>
  <property fmtid="{D5CDD505-2E9C-101B-9397-08002B2CF9AE}" pid="12" name="ComplianceAssetId">
    <vt:lpwstr/>
  </property>
  <property fmtid="{D5CDD505-2E9C-101B-9397-08002B2CF9AE}" pid="13" name="TemplateUrl">
    <vt:lpwstr/>
  </property>
  <property fmtid="{D5CDD505-2E9C-101B-9397-08002B2CF9AE}" pid="14" name="_ExtendedDescription">
    <vt:lpwstr/>
  </property>
  <property fmtid="{D5CDD505-2E9C-101B-9397-08002B2CF9AE}" pid="15" name="TriggerFlowInfo">
    <vt:lpwstr/>
  </property>
  <property fmtid="{D5CDD505-2E9C-101B-9397-08002B2CF9AE}" pid="16" name="xd_Signature">
    <vt:bool>false</vt:bool>
  </property>
</Properties>
</file>